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6ee101202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6ee101202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6ee1012020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6ee1012020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6ee1012020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6ee1012020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6ee1012020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6ee101202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731e3a903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731e3a903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6ee1012020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6ee1012020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6ee1012020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6ee1012020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731e3a9036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731e3a9036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6ee1012020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6ee1012020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6ee1012020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6ee1012020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6ee101202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6ee10120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31e3a903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31e3a903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731e3a9036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731e3a9036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6ee1012020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6ee1012020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6ee1012020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6ee1012020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6ee1012020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6ee1012020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6ee1012020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6ee1012020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6ee101202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6ee101202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731e3a903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731e3a90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6ee101202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6ee101202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731e3a90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731e3a90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6ee101202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6ee101202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6ee1012020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6ee1012020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6ee1012020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6ee1012020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>
            <a:lvl1pPr lvl="0">
              <a:buNone/>
              <a:defRPr sz="1400">
                <a:solidFill>
                  <a:schemeClr val="dk1"/>
                </a:solidFill>
              </a:defRPr>
            </a:lvl1pPr>
            <a:lvl2pPr lvl="1">
              <a:buNone/>
              <a:defRPr sz="1400">
                <a:solidFill>
                  <a:schemeClr val="dk1"/>
                </a:solidFill>
              </a:defRPr>
            </a:lvl2pPr>
            <a:lvl3pPr lvl="2">
              <a:buNone/>
              <a:defRPr sz="1400">
                <a:solidFill>
                  <a:schemeClr val="dk1"/>
                </a:solidFill>
              </a:defRPr>
            </a:lvl3pPr>
            <a:lvl4pPr lvl="3">
              <a:buNone/>
              <a:defRPr sz="1400">
                <a:solidFill>
                  <a:schemeClr val="dk1"/>
                </a:solidFill>
              </a:defRPr>
            </a:lvl4pPr>
            <a:lvl5pPr lvl="4">
              <a:buNone/>
              <a:defRPr sz="1400">
                <a:solidFill>
                  <a:schemeClr val="dk1"/>
                </a:solidFill>
              </a:defRPr>
            </a:lvl5pPr>
            <a:lvl6pPr lvl="5">
              <a:buNone/>
              <a:defRPr sz="1400">
                <a:solidFill>
                  <a:schemeClr val="dk1"/>
                </a:solidFill>
              </a:defRPr>
            </a:lvl6pPr>
            <a:lvl7pPr lvl="6">
              <a:buNone/>
              <a:defRPr sz="1400">
                <a:solidFill>
                  <a:schemeClr val="dk1"/>
                </a:solidFill>
              </a:defRPr>
            </a:lvl7pPr>
            <a:lvl8pPr lvl="7">
              <a:buNone/>
              <a:defRPr sz="1400">
                <a:solidFill>
                  <a:schemeClr val="dk1"/>
                </a:solidFill>
              </a:defRPr>
            </a:lvl8pPr>
            <a:lvl9pPr lvl="8">
              <a:buNone/>
              <a:defRPr sz="14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311700" y="4659925"/>
            <a:ext cx="236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Replaying Archived Twitter</a:t>
            </a:r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3148650" y="4659925"/>
            <a:ext cx="284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@EmilyEscamilla_  @WebSciDL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s://web.archive.org/web/20200304075059/https://twitter.com/internetarchive" TargetMode="External"/><Relationship Id="rId6" Type="http://schemas.openxmlformats.org/officeDocument/2006/relationships/hyperlink" Target="https://twitter.com/internetarchive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Relationship Id="rId4" Type="http://schemas.openxmlformats.org/officeDocument/2006/relationships/hyperlink" Target="https://ws-dl.blogspot.com/2015/12/2015-12-08-evaluating-temporal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s://web.archive.org/web/20200304075059/https://twitter.com/internetarchive" TargetMode="External"/><Relationship Id="rId6" Type="http://schemas.openxmlformats.org/officeDocument/2006/relationships/hyperlink" Target="https://twitter.com/internetarchiv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eb.archive.org/web/20200303205941/https://twitter.com/internetarchive/status/1234945972867719169" TargetMode="External"/><Relationship Id="rId4" Type="http://schemas.openxmlformats.org/officeDocument/2006/relationships/hyperlink" Target="https://twitter.com/internetarchive/status/1234945972867719169" TargetMode="External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hyperlink" Target="https://web.archive.org/web/20200304075059/https://twitter.com/internetarchive" TargetMode="External"/><Relationship Id="rId6" Type="http://schemas.openxmlformats.org/officeDocument/2006/relationships/hyperlink" Target="https://twitter.com/internetarchiv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hyperlink" Target="https://web.archive.org/web/20200304075059/https://twitter.com/internetarchive" TargetMode="External"/><Relationship Id="rId6" Type="http://schemas.openxmlformats.org/officeDocument/2006/relationships/hyperlink" Target="https://twitter.com/internetarchiv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19150"/>
            <a:ext cx="8520600" cy="14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Replaying Archived Twitter: 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00"/>
              <a:t>When your bird is broken, will it bring you down?</a:t>
            </a:r>
            <a:endParaRPr sz="3000"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0" y="2419350"/>
            <a:ext cx="9144000" cy="230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By Kritika Garg, Himarsha Jayanetti, Sawood Alam,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Michele C. Weigle, and Michael L. Nelson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Presented by Emily Escamilla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CS 895: Web Archiving Forensics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October 24, 2022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>
            <p:ph type="title"/>
          </p:nvPr>
        </p:nvSpPr>
        <p:spPr>
          <a:xfrm>
            <a:off x="155850" y="445025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93.3% of @realDonaldTrump URI-Ms are Old UI Mementos</a:t>
            </a:r>
            <a:endParaRPr/>
          </a:p>
        </p:txBody>
      </p:sp>
      <p:sp>
        <p:nvSpPr>
          <p:cNvPr id="176" name="Google Shape;17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1813950" y="1187325"/>
            <a:ext cx="5516100" cy="4617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8,709 unique tweets from May 1, 2020 - Jan 8, 2021</a:t>
            </a:r>
            <a:endParaRPr sz="1800"/>
          </a:p>
        </p:txBody>
      </p:sp>
      <p:sp>
        <p:nvSpPr>
          <p:cNvPr id="178" name="Google Shape;178;p22"/>
          <p:cNvSpPr txBox="1"/>
          <p:nvPr/>
        </p:nvSpPr>
        <p:spPr>
          <a:xfrm>
            <a:off x="2988450" y="2123450"/>
            <a:ext cx="3167100" cy="4617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1,517,024 ‘200 OK’ URI-Ms</a:t>
            </a:r>
            <a:endParaRPr sz="1800"/>
          </a:p>
        </p:txBody>
      </p:sp>
      <p:sp>
        <p:nvSpPr>
          <p:cNvPr id="179" name="Google Shape;179;p22"/>
          <p:cNvSpPr txBox="1"/>
          <p:nvPr/>
        </p:nvSpPr>
        <p:spPr>
          <a:xfrm>
            <a:off x="934413" y="3059563"/>
            <a:ext cx="3167100" cy="461700"/>
          </a:xfrm>
          <a:prstGeom prst="rect">
            <a:avLst/>
          </a:prstGeom>
          <a:solidFill>
            <a:srgbClr val="76A5AF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64,364 account URI-Ms</a:t>
            </a:r>
            <a:endParaRPr sz="1800"/>
          </a:p>
        </p:txBody>
      </p:sp>
      <p:sp>
        <p:nvSpPr>
          <p:cNvPr id="180" name="Google Shape;180;p22"/>
          <p:cNvSpPr txBox="1"/>
          <p:nvPr/>
        </p:nvSpPr>
        <p:spPr>
          <a:xfrm>
            <a:off x="5042488" y="3059563"/>
            <a:ext cx="3167100" cy="461700"/>
          </a:xfrm>
          <a:prstGeom prst="rect">
            <a:avLst/>
          </a:prstGeom>
          <a:solidFill>
            <a:srgbClr val="76A5AF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1,259,999 tweet URI-Ms</a:t>
            </a:r>
            <a:endParaRPr sz="1800"/>
          </a:p>
        </p:txBody>
      </p:sp>
      <p:sp>
        <p:nvSpPr>
          <p:cNvPr id="181" name="Google Shape;181;p22"/>
          <p:cNvSpPr txBox="1"/>
          <p:nvPr/>
        </p:nvSpPr>
        <p:spPr>
          <a:xfrm>
            <a:off x="637550" y="3995675"/>
            <a:ext cx="1804200" cy="461700"/>
          </a:xfrm>
          <a:prstGeom prst="rect">
            <a:avLst/>
          </a:prstGeom>
          <a:solidFill>
            <a:srgbClr val="93C47D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3,615 new UI</a:t>
            </a:r>
            <a:endParaRPr sz="1800"/>
          </a:p>
        </p:txBody>
      </p:sp>
      <p:sp>
        <p:nvSpPr>
          <p:cNvPr id="182" name="Google Shape;182;p22"/>
          <p:cNvSpPr txBox="1"/>
          <p:nvPr/>
        </p:nvSpPr>
        <p:spPr>
          <a:xfrm>
            <a:off x="2517950" y="3995675"/>
            <a:ext cx="1804200" cy="461700"/>
          </a:xfrm>
          <a:prstGeom prst="rect">
            <a:avLst/>
          </a:prstGeom>
          <a:solidFill>
            <a:srgbClr val="6D9EEB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60,749 old UI</a:t>
            </a:r>
            <a:endParaRPr sz="1800"/>
          </a:p>
        </p:txBody>
      </p:sp>
      <p:sp>
        <p:nvSpPr>
          <p:cNvPr id="183" name="Google Shape;183;p22"/>
          <p:cNvSpPr txBox="1"/>
          <p:nvPr/>
        </p:nvSpPr>
        <p:spPr>
          <a:xfrm>
            <a:off x="4649775" y="3995675"/>
            <a:ext cx="1804200" cy="461700"/>
          </a:xfrm>
          <a:prstGeom prst="rect">
            <a:avLst/>
          </a:prstGeom>
          <a:solidFill>
            <a:srgbClr val="93C47D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84,782 new UI</a:t>
            </a:r>
            <a:endParaRPr sz="1800"/>
          </a:p>
        </p:txBody>
      </p:sp>
      <p:sp>
        <p:nvSpPr>
          <p:cNvPr id="184" name="Google Shape;184;p22"/>
          <p:cNvSpPr txBox="1"/>
          <p:nvPr/>
        </p:nvSpPr>
        <p:spPr>
          <a:xfrm>
            <a:off x="6530175" y="3995675"/>
            <a:ext cx="2148300" cy="461700"/>
          </a:xfrm>
          <a:prstGeom prst="rect">
            <a:avLst/>
          </a:prstGeom>
          <a:solidFill>
            <a:srgbClr val="6D9EEB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1,175,217 old UI</a:t>
            </a:r>
            <a:endParaRPr sz="1800"/>
          </a:p>
        </p:txBody>
      </p:sp>
      <p:cxnSp>
        <p:nvCxnSpPr>
          <p:cNvPr id="185" name="Google Shape;185;p22"/>
          <p:cNvCxnSpPr>
            <a:stCxn id="177" idx="2"/>
            <a:endCxn id="178" idx="0"/>
          </p:cNvCxnSpPr>
          <p:nvPr/>
        </p:nvCxnSpPr>
        <p:spPr>
          <a:xfrm>
            <a:off x="4572000" y="1649025"/>
            <a:ext cx="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6" name="Google Shape;186;p22"/>
          <p:cNvCxnSpPr>
            <a:stCxn id="178" idx="2"/>
            <a:endCxn id="179" idx="0"/>
          </p:cNvCxnSpPr>
          <p:nvPr/>
        </p:nvCxnSpPr>
        <p:spPr>
          <a:xfrm flipH="1">
            <a:off x="2517900" y="2585150"/>
            <a:ext cx="2054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7" name="Google Shape;187;p22"/>
          <p:cNvCxnSpPr>
            <a:stCxn id="178" idx="2"/>
            <a:endCxn id="180" idx="0"/>
          </p:cNvCxnSpPr>
          <p:nvPr/>
        </p:nvCxnSpPr>
        <p:spPr>
          <a:xfrm>
            <a:off x="4572000" y="2585150"/>
            <a:ext cx="2054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8" name="Google Shape;188;p22"/>
          <p:cNvCxnSpPr>
            <a:stCxn id="179" idx="2"/>
            <a:endCxn id="181" idx="0"/>
          </p:cNvCxnSpPr>
          <p:nvPr/>
        </p:nvCxnSpPr>
        <p:spPr>
          <a:xfrm flipH="1">
            <a:off x="1539663" y="3521263"/>
            <a:ext cx="978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89" name="Google Shape;189;p22"/>
          <p:cNvCxnSpPr>
            <a:stCxn id="179" idx="2"/>
            <a:endCxn id="182" idx="0"/>
          </p:cNvCxnSpPr>
          <p:nvPr/>
        </p:nvCxnSpPr>
        <p:spPr>
          <a:xfrm>
            <a:off x="2517963" y="3521263"/>
            <a:ext cx="902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0" name="Google Shape;190;p22"/>
          <p:cNvCxnSpPr>
            <a:stCxn id="180" idx="2"/>
            <a:endCxn id="183" idx="0"/>
          </p:cNvCxnSpPr>
          <p:nvPr/>
        </p:nvCxnSpPr>
        <p:spPr>
          <a:xfrm flipH="1">
            <a:off x="5551738" y="3521263"/>
            <a:ext cx="1074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1" name="Google Shape;191;p22"/>
          <p:cNvCxnSpPr>
            <a:stCxn id="180" idx="2"/>
            <a:endCxn id="184" idx="0"/>
          </p:cNvCxnSpPr>
          <p:nvPr/>
        </p:nvCxnSpPr>
        <p:spPr>
          <a:xfrm>
            <a:off x="6626038" y="3521263"/>
            <a:ext cx="978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92" name="Google Shape;192;p22"/>
          <p:cNvSpPr/>
          <p:nvPr/>
        </p:nvSpPr>
        <p:spPr>
          <a:xfrm>
            <a:off x="-54150" y="997325"/>
            <a:ext cx="9528900" cy="3563400"/>
          </a:xfrm>
          <a:prstGeom prst="rect">
            <a:avLst/>
          </a:prstGeom>
          <a:solidFill>
            <a:srgbClr val="EEEEEE">
              <a:alpha val="785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2"/>
          <p:cNvSpPr txBox="1"/>
          <p:nvPr/>
        </p:nvSpPr>
        <p:spPr>
          <a:xfrm>
            <a:off x="2209000" y="2301875"/>
            <a:ext cx="4721100" cy="9543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Old UI mementos </a:t>
            </a:r>
            <a:r>
              <a:rPr b="1" lang="en" sz="2500" u="sng"/>
              <a:t>do not</a:t>
            </a:r>
            <a:r>
              <a:rPr lang="en" sz="2500"/>
              <a:t> reflect the live Web</a:t>
            </a:r>
            <a:r>
              <a:rPr lang="en" sz="2500"/>
              <a:t> users saw</a:t>
            </a:r>
            <a:endParaRPr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199" name="Google Shape;19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201" name="Google Shape;201;p23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2857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202" name="Google Shape;202;p23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203" name="Google Shape;203;p23"/>
          <p:cNvCxnSpPr>
            <a:stCxn id="200" idx="2"/>
            <a:endCxn id="201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4" name="Google Shape;204;p23"/>
          <p:cNvCxnSpPr>
            <a:stCxn id="200" idx="2"/>
            <a:endCxn id="202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Twitter’s New UI includes Tweet Labels</a:t>
            </a:r>
            <a:endParaRPr/>
          </a:p>
        </p:txBody>
      </p:sp>
      <p:sp>
        <p:nvSpPr>
          <p:cNvPr id="210" name="Google Shape;21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850" y="1017725"/>
            <a:ext cx="8060303" cy="3540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 txBox="1"/>
          <p:nvPr/>
        </p:nvSpPr>
        <p:spPr>
          <a:xfrm>
            <a:off x="7753150" y="4557975"/>
            <a:ext cx="84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Figure 1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18" name="Google Shape;21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5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  <p:sp>
        <p:nvSpPr>
          <p:cNvPr id="221" name="Google Shape;221;p25"/>
          <p:cNvSpPr/>
          <p:nvPr/>
        </p:nvSpPr>
        <p:spPr>
          <a:xfrm>
            <a:off x="1509200" y="1930900"/>
            <a:ext cx="1065300" cy="4551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5"/>
          <p:cNvSpPr/>
          <p:nvPr/>
        </p:nvSpPr>
        <p:spPr>
          <a:xfrm>
            <a:off x="1509200" y="2386000"/>
            <a:ext cx="1065300" cy="455100"/>
          </a:xfrm>
          <a:prstGeom prst="rect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5"/>
          <p:cNvSpPr/>
          <p:nvPr/>
        </p:nvSpPr>
        <p:spPr>
          <a:xfrm>
            <a:off x="3134100" y="3151925"/>
            <a:ext cx="3123900" cy="572700"/>
          </a:xfrm>
          <a:prstGeom prst="rect">
            <a:avLst/>
          </a:prstGeom>
          <a:solidFill>
            <a:srgbClr val="A2C4C9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VTR: Violated Twitter Rules</a:t>
            </a:r>
            <a:endParaRPr sz="1800"/>
          </a:p>
        </p:txBody>
      </p:sp>
      <p:cxnSp>
        <p:nvCxnSpPr>
          <p:cNvPr id="224" name="Google Shape;224;p25"/>
          <p:cNvCxnSpPr>
            <a:stCxn id="222" idx="3"/>
            <a:endCxn id="223" idx="1"/>
          </p:cNvCxnSpPr>
          <p:nvPr/>
        </p:nvCxnSpPr>
        <p:spPr>
          <a:xfrm>
            <a:off x="2574500" y="2613550"/>
            <a:ext cx="559500" cy="824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30" name="Google Shape;23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1" name="Google Shape;2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6"/>
          <p:cNvSpPr/>
          <p:nvPr/>
        </p:nvSpPr>
        <p:spPr>
          <a:xfrm>
            <a:off x="2934500" y="1212775"/>
            <a:ext cx="779700" cy="1581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6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" name="Google Shape;2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7"/>
          <p:cNvSpPr/>
          <p:nvPr/>
        </p:nvSpPr>
        <p:spPr>
          <a:xfrm>
            <a:off x="4103575" y="191662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4103575" y="237142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 txBox="1"/>
          <p:nvPr/>
        </p:nvSpPr>
        <p:spPr>
          <a:xfrm>
            <a:off x="1636050" y="3316500"/>
            <a:ext cx="281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4.88% of 122,891 URI-Ms</a:t>
            </a:r>
            <a:endParaRPr sz="1800"/>
          </a:p>
        </p:txBody>
      </p:sp>
      <p:sp>
        <p:nvSpPr>
          <p:cNvPr id="243" name="Google Shape;243;p27"/>
          <p:cNvSpPr txBox="1"/>
          <p:nvPr/>
        </p:nvSpPr>
        <p:spPr>
          <a:xfrm>
            <a:off x="4857125" y="3316500"/>
            <a:ext cx="2730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0.75</a:t>
            </a:r>
            <a:r>
              <a:rPr lang="en" sz="1800"/>
              <a:t>% of 74,883 URI-Ms</a:t>
            </a:r>
            <a:endParaRPr sz="1800"/>
          </a:p>
        </p:txBody>
      </p:sp>
      <p:cxnSp>
        <p:nvCxnSpPr>
          <p:cNvPr id="244" name="Google Shape;244;p27"/>
          <p:cNvCxnSpPr>
            <a:stCxn id="240" idx="1"/>
            <a:endCxn id="242" idx="0"/>
          </p:cNvCxnSpPr>
          <p:nvPr/>
        </p:nvCxnSpPr>
        <p:spPr>
          <a:xfrm flipH="1">
            <a:off x="3043675" y="2144025"/>
            <a:ext cx="1059900" cy="11724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5" name="Google Shape;245;p27"/>
          <p:cNvCxnSpPr>
            <a:stCxn id="241" idx="3"/>
            <a:endCxn id="243" idx="0"/>
          </p:cNvCxnSpPr>
          <p:nvPr/>
        </p:nvCxnSpPr>
        <p:spPr>
          <a:xfrm>
            <a:off x="4991575" y="2598825"/>
            <a:ext cx="1230600" cy="7176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6" name="Google Shape;2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47" name="Google Shape;247;p27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3" name="Google Shape;2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8"/>
          <p:cNvSpPr/>
          <p:nvPr/>
        </p:nvSpPr>
        <p:spPr>
          <a:xfrm>
            <a:off x="5392150" y="19347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8"/>
          <p:cNvSpPr/>
          <p:nvPr/>
        </p:nvSpPr>
        <p:spPr>
          <a:xfrm>
            <a:off x="5392150" y="23895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8"/>
          <p:cNvSpPr txBox="1"/>
          <p:nvPr/>
        </p:nvSpPr>
        <p:spPr>
          <a:xfrm>
            <a:off x="2400075" y="3412175"/>
            <a:ext cx="291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1.31</a:t>
            </a:r>
            <a:r>
              <a:rPr lang="en" sz="1800"/>
              <a:t>% of 122,891 URI-Ms</a:t>
            </a:r>
            <a:endParaRPr sz="1800"/>
          </a:p>
        </p:txBody>
      </p:sp>
      <p:sp>
        <p:nvSpPr>
          <p:cNvPr id="257" name="Google Shape;257;p28"/>
          <p:cNvSpPr txBox="1"/>
          <p:nvPr/>
        </p:nvSpPr>
        <p:spPr>
          <a:xfrm>
            <a:off x="5746682" y="3412175"/>
            <a:ext cx="291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0.36</a:t>
            </a:r>
            <a:r>
              <a:rPr lang="en" sz="1800"/>
              <a:t>% of 74,883 URI-Ms</a:t>
            </a:r>
            <a:endParaRPr sz="1800"/>
          </a:p>
        </p:txBody>
      </p:sp>
      <p:cxnSp>
        <p:nvCxnSpPr>
          <p:cNvPr id="258" name="Google Shape;258;p28"/>
          <p:cNvCxnSpPr>
            <a:stCxn id="254" idx="1"/>
            <a:endCxn id="256" idx="0"/>
          </p:cNvCxnSpPr>
          <p:nvPr/>
        </p:nvCxnSpPr>
        <p:spPr>
          <a:xfrm flipH="1">
            <a:off x="3857950" y="2162175"/>
            <a:ext cx="1534200" cy="12501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9" name="Google Shape;259;p28"/>
          <p:cNvCxnSpPr>
            <a:stCxn id="255" idx="3"/>
            <a:endCxn id="257" idx="0"/>
          </p:cNvCxnSpPr>
          <p:nvPr/>
        </p:nvCxnSpPr>
        <p:spPr>
          <a:xfrm>
            <a:off x="6280150" y="2616975"/>
            <a:ext cx="924600" cy="7953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0" name="Google Shape;26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61" name="Google Shape;261;p28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7" name="Google Shape;2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9"/>
          <p:cNvSpPr/>
          <p:nvPr/>
        </p:nvSpPr>
        <p:spPr>
          <a:xfrm>
            <a:off x="6665500" y="19347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9"/>
          <p:cNvSpPr/>
          <p:nvPr/>
        </p:nvSpPr>
        <p:spPr>
          <a:xfrm>
            <a:off x="6665500" y="23895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9"/>
          <p:cNvSpPr txBox="1"/>
          <p:nvPr/>
        </p:nvSpPr>
        <p:spPr>
          <a:xfrm>
            <a:off x="3231300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0.79% of 122,891 URI-Ms</a:t>
            </a:r>
            <a:endParaRPr sz="1800"/>
          </a:p>
        </p:txBody>
      </p:sp>
      <p:sp>
        <p:nvSpPr>
          <p:cNvPr id="271" name="Google Shape;271;p29"/>
          <p:cNvSpPr txBox="1"/>
          <p:nvPr/>
        </p:nvSpPr>
        <p:spPr>
          <a:xfrm>
            <a:off x="6214202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0.28% of 74,883 URI-Ms</a:t>
            </a:r>
            <a:endParaRPr sz="1800"/>
          </a:p>
        </p:txBody>
      </p:sp>
      <p:cxnSp>
        <p:nvCxnSpPr>
          <p:cNvPr id="272" name="Google Shape;272;p29"/>
          <p:cNvCxnSpPr>
            <a:stCxn id="268" idx="1"/>
            <a:endCxn id="270" idx="0"/>
          </p:cNvCxnSpPr>
          <p:nvPr/>
        </p:nvCxnSpPr>
        <p:spPr>
          <a:xfrm flipH="1">
            <a:off x="4648000" y="2162175"/>
            <a:ext cx="2017500" cy="10215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29"/>
          <p:cNvCxnSpPr>
            <a:stCxn id="269" idx="2"/>
            <a:endCxn id="271" idx="0"/>
          </p:cNvCxnSpPr>
          <p:nvPr/>
        </p:nvCxnSpPr>
        <p:spPr>
          <a:xfrm>
            <a:off x="7109500" y="2844375"/>
            <a:ext cx="521400" cy="3393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4" name="Google Shape;27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75" name="Google Shape;275;p29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196550"/>
            <a:ext cx="6343650" cy="16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0"/>
          <p:cNvSpPr/>
          <p:nvPr/>
        </p:nvSpPr>
        <p:spPr>
          <a:xfrm>
            <a:off x="6665500" y="19347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0"/>
          <p:cNvSpPr/>
          <p:nvPr/>
        </p:nvSpPr>
        <p:spPr>
          <a:xfrm>
            <a:off x="6665500" y="2389575"/>
            <a:ext cx="888000" cy="4548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0"/>
          <p:cNvSpPr txBox="1"/>
          <p:nvPr/>
        </p:nvSpPr>
        <p:spPr>
          <a:xfrm>
            <a:off x="3231300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0.79</a:t>
            </a:r>
            <a:r>
              <a:rPr lang="en" sz="1800"/>
              <a:t>% of 122,891 URI-Ms</a:t>
            </a:r>
            <a:endParaRPr sz="1800"/>
          </a:p>
        </p:txBody>
      </p:sp>
      <p:sp>
        <p:nvSpPr>
          <p:cNvPr id="285" name="Google Shape;285;p30"/>
          <p:cNvSpPr txBox="1"/>
          <p:nvPr/>
        </p:nvSpPr>
        <p:spPr>
          <a:xfrm>
            <a:off x="6214202" y="3183575"/>
            <a:ext cx="283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0.28% of 74,883 URI-Ms</a:t>
            </a:r>
            <a:endParaRPr sz="1800"/>
          </a:p>
        </p:txBody>
      </p:sp>
      <p:cxnSp>
        <p:nvCxnSpPr>
          <p:cNvPr id="286" name="Google Shape;286;p30"/>
          <p:cNvCxnSpPr>
            <a:stCxn id="282" idx="1"/>
            <a:endCxn id="284" idx="0"/>
          </p:cNvCxnSpPr>
          <p:nvPr/>
        </p:nvCxnSpPr>
        <p:spPr>
          <a:xfrm flipH="1">
            <a:off x="4648000" y="2162175"/>
            <a:ext cx="2017500" cy="10215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7" name="Google Shape;287;p30"/>
          <p:cNvCxnSpPr>
            <a:stCxn id="283" idx="2"/>
            <a:endCxn id="285" idx="0"/>
          </p:cNvCxnSpPr>
          <p:nvPr/>
        </p:nvCxnSpPr>
        <p:spPr>
          <a:xfrm>
            <a:off x="7109500" y="2844375"/>
            <a:ext cx="521400" cy="339300"/>
          </a:xfrm>
          <a:prstGeom prst="straightConnector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8" name="Google Shape;28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Labels Reflected in Mementos? </a:t>
            </a:r>
            <a:endParaRPr/>
          </a:p>
        </p:txBody>
      </p:sp>
      <p:sp>
        <p:nvSpPr>
          <p:cNvPr id="289" name="Google Shape;289;p30"/>
          <p:cNvSpPr txBox="1"/>
          <p:nvPr/>
        </p:nvSpPr>
        <p:spPr>
          <a:xfrm>
            <a:off x="1400175" y="2844375"/>
            <a:ext cx="96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VIII</a:t>
            </a:r>
            <a:endParaRPr/>
          </a:p>
        </p:txBody>
      </p:sp>
      <p:sp>
        <p:nvSpPr>
          <p:cNvPr id="290" name="Google Shape;290;p30"/>
          <p:cNvSpPr txBox="1"/>
          <p:nvPr/>
        </p:nvSpPr>
        <p:spPr>
          <a:xfrm>
            <a:off x="1627050" y="3824400"/>
            <a:ext cx="5889900" cy="738900"/>
          </a:xfrm>
          <a:prstGeom prst="rect">
            <a:avLst/>
          </a:prstGeom>
          <a:solidFill>
            <a:srgbClr val="A2C4C9"/>
          </a:solidFill>
          <a:ln cap="flat" cmpd="sng" w="2857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 small percentage of URI-Ms accurately reflected the labels shown on the live Web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296" name="Google Shape;29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31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298" name="Google Shape;298;p31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299" name="Google Shape;299;p31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2857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300" name="Google Shape;300;p31"/>
          <p:cNvCxnSpPr>
            <a:stCxn id="297" idx="2"/>
            <a:endCxn id="298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1"/>
          <p:cNvCxnSpPr>
            <a:stCxn id="297" idx="2"/>
            <a:endCxn id="299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fully implemented a new UI June 1, </a:t>
            </a:r>
            <a:r>
              <a:rPr lang="en"/>
              <a:t>202</a:t>
            </a:r>
            <a:r>
              <a:rPr lang="en"/>
              <a:t>0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6985"/>
            <a:ext cx="4824218" cy="2866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b="0" l="6299" r="6456" t="0"/>
          <a:stretch/>
        </p:blipFill>
        <p:spPr>
          <a:xfrm>
            <a:off x="4939100" y="1406975"/>
            <a:ext cx="4204908" cy="28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0" y="4273975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67" name="Google Shape;67;p14"/>
          <p:cNvSpPr txBox="1"/>
          <p:nvPr/>
        </p:nvSpPr>
        <p:spPr>
          <a:xfrm>
            <a:off x="4939100" y="4243225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2"/>
          <p:cNvSpPr txBox="1"/>
          <p:nvPr>
            <p:ph type="title"/>
          </p:nvPr>
        </p:nvSpPr>
        <p:spPr>
          <a:xfrm>
            <a:off x="311700" y="305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Temporal Violations?</a:t>
            </a:r>
            <a:endParaRPr/>
          </a:p>
        </p:txBody>
      </p:sp>
      <p:sp>
        <p:nvSpPr>
          <p:cNvPr id="307" name="Google Shape;307;p32"/>
          <p:cNvSpPr txBox="1"/>
          <p:nvPr>
            <p:ph idx="1" type="body"/>
          </p:nvPr>
        </p:nvSpPr>
        <p:spPr>
          <a:xfrm>
            <a:off x="311700" y="914250"/>
            <a:ext cx="8520600" cy="6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Incorrectly combined archived embedded resources + archived root page</a:t>
            </a:r>
            <a:endParaRPr/>
          </a:p>
        </p:txBody>
      </p:sp>
      <p:sp>
        <p:nvSpPr>
          <p:cNvPr id="308" name="Google Shape;30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9" name="Google Shape;30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213" y="1355125"/>
            <a:ext cx="6519576" cy="31339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2"/>
          <p:cNvSpPr txBox="1"/>
          <p:nvPr/>
        </p:nvSpPr>
        <p:spPr>
          <a:xfrm>
            <a:off x="1251925" y="4412825"/>
            <a:ext cx="5889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https://ws-dl.blogspot.com/2015/12/2015-12-08-evaluating-temporal.html</a:t>
            </a:r>
            <a:r>
              <a:rPr lang="en" sz="1200"/>
              <a:t> </a:t>
            </a:r>
            <a:endParaRPr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Page Never Existed on the Live Web</a:t>
            </a:r>
            <a:endParaRPr/>
          </a:p>
        </p:txBody>
      </p:sp>
      <p:sp>
        <p:nvSpPr>
          <p:cNvPr id="316" name="Google Shape;31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7" name="Google Shape;3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151" y="941525"/>
            <a:ext cx="5553700" cy="3594674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3"/>
          <p:cNvSpPr txBox="1"/>
          <p:nvPr/>
        </p:nvSpPr>
        <p:spPr>
          <a:xfrm>
            <a:off x="1156650" y="4460000"/>
            <a:ext cx="6830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Scripts in a Frame: A Framework for Archiving Deferred Representations by Dr. Justin F. Brunelle Fig 40</a:t>
            </a:r>
            <a:endParaRPr sz="11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Content Can Introduce Temporal Violations</a:t>
            </a:r>
            <a:endParaRPr/>
          </a:p>
        </p:txBody>
      </p:sp>
      <p:sp>
        <p:nvSpPr>
          <p:cNvPr id="324" name="Google Shape;32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5" name="Google Shape;32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343" y="941525"/>
            <a:ext cx="4719306" cy="373595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4"/>
          <p:cNvSpPr/>
          <p:nvPr/>
        </p:nvSpPr>
        <p:spPr>
          <a:xfrm>
            <a:off x="2844925" y="2688875"/>
            <a:ext cx="2284800" cy="2166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4"/>
          <p:cNvSpPr/>
          <p:nvPr/>
        </p:nvSpPr>
        <p:spPr>
          <a:xfrm>
            <a:off x="2844925" y="3610100"/>
            <a:ext cx="2414700" cy="10674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4"/>
          <p:cNvSpPr/>
          <p:nvPr/>
        </p:nvSpPr>
        <p:spPr>
          <a:xfrm>
            <a:off x="5313800" y="1380225"/>
            <a:ext cx="1382400" cy="843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4"/>
          <p:cNvSpPr/>
          <p:nvPr/>
        </p:nvSpPr>
        <p:spPr>
          <a:xfrm>
            <a:off x="5313800" y="2236050"/>
            <a:ext cx="1382400" cy="1374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4"/>
          <p:cNvSpPr/>
          <p:nvPr/>
        </p:nvSpPr>
        <p:spPr>
          <a:xfrm>
            <a:off x="5313800" y="3610050"/>
            <a:ext cx="1382400" cy="843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Temporal Violations can Lead to Missing Tweets</a:t>
            </a:r>
            <a:endParaRPr/>
          </a:p>
        </p:txBody>
      </p:sp>
      <p:sp>
        <p:nvSpPr>
          <p:cNvPr id="336" name="Google Shape;33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7" name="Google Shape;3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788" y="1017725"/>
            <a:ext cx="7106020" cy="3645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5"/>
          <p:cNvSpPr txBox="1"/>
          <p:nvPr/>
        </p:nvSpPr>
        <p:spPr>
          <a:xfrm>
            <a:off x="693000" y="4263025"/>
            <a:ext cx="86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Figure 4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the Twitter Mementos Temporally Violative?</a:t>
            </a:r>
            <a:endParaRPr/>
          </a:p>
        </p:txBody>
      </p:sp>
      <p:sp>
        <p:nvSpPr>
          <p:cNvPr id="344" name="Google Shape;344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3,615 new UI account page mementos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1,825 </a:t>
            </a:r>
            <a:r>
              <a:rPr b="1" lang="en" sz="1800">
                <a:solidFill>
                  <a:schemeClr val="dk1"/>
                </a:solidFill>
              </a:rPr>
              <a:t>failed</a:t>
            </a:r>
            <a:r>
              <a:rPr lang="en" sz="1800">
                <a:solidFill>
                  <a:schemeClr val="dk1"/>
                </a:solidFill>
              </a:rPr>
              <a:t> new UI mementos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1,790 </a:t>
            </a:r>
            <a:r>
              <a:rPr b="1" lang="en" sz="1800">
                <a:solidFill>
                  <a:schemeClr val="dk1"/>
                </a:solidFill>
              </a:rPr>
              <a:t>complete</a:t>
            </a:r>
            <a:r>
              <a:rPr lang="en" sz="1800">
                <a:solidFill>
                  <a:schemeClr val="dk1"/>
                </a:solidFill>
              </a:rPr>
              <a:t> new UI mementos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48.8% were temporally violative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@realDonaldTrump tweeted frequently which </a:t>
            </a:r>
            <a:r>
              <a:rPr lang="en">
                <a:solidFill>
                  <a:schemeClr val="dk1"/>
                </a:solidFill>
              </a:rPr>
              <a:t>increased the impact of temporal spread 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45" name="Google Shape;34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	</a:t>
            </a:r>
            <a:endParaRPr/>
          </a:p>
        </p:txBody>
      </p:sp>
      <p:sp>
        <p:nvSpPr>
          <p:cNvPr id="351" name="Google Shape;35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Replay of Twitter mementos does not always match the live Web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Old UI mementos are more prominent than new UI mementos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93.3% of all mementos are old UI mementos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Old UI does not contain labels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96.69% of labeled tweet mementos were old UI mementos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New UI mementos are vulnerable to temporal violations</a:t>
            </a:r>
            <a:endParaRPr sz="1800">
              <a:solidFill>
                <a:schemeClr val="dk1"/>
              </a:solidFill>
            </a:endParaRPr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>
                <a:solidFill>
                  <a:schemeClr val="dk1"/>
                </a:solidFill>
              </a:rPr>
              <a:t>48.8% of complete mementos are missing 1+ tweet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52" name="Google Shape;35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implemented a new UI June 1, 2022</a:t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6985"/>
            <a:ext cx="4824218" cy="2866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0" l="6299" r="6456" t="0"/>
          <a:stretch/>
        </p:blipFill>
        <p:spPr>
          <a:xfrm>
            <a:off x="4939100" y="1406975"/>
            <a:ext cx="4204908" cy="28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0" y="4273975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77" name="Google Shape;77;p15"/>
          <p:cNvSpPr txBox="1"/>
          <p:nvPr/>
        </p:nvSpPr>
        <p:spPr>
          <a:xfrm>
            <a:off x="4939100" y="4243225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78" name="Google Shape;78;p15"/>
          <p:cNvSpPr/>
          <p:nvPr/>
        </p:nvSpPr>
        <p:spPr>
          <a:xfrm>
            <a:off x="5869000" y="1786700"/>
            <a:ext cx="1981500" cy="931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0" y="1993250"/>
            <a:ext cx="4824300" cy="1504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869000" y="2795350"/>
            <a:ext cx="1981500" cy="3936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392225" y="3597450"/>
            <a:ext cx="961200" cy="6459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4939100" y="1786700"/>
            <a:ext cx="930000" cy="4764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 pages also have a new UI</a:t>
            </a:r>
            <a:endParaRPr/>
          </a:p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256200" y="4273975"/>
            <a:ext cx="420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https://web.archive.org/web/20200303205941/https://twitter.com/internetarchive/status/1234945972867719169</a:t>
            </a:r>
            <a:r>
              <a:rPr lang="en" sz="1000"/>
              <a:t> </a:t>
            </a:r>
            <a:endParaRPr sz="1000"/>
          </a:p>
        </p:txBody>
      </p:sp>
      <p:sp>
        <p:nvSpPr>
          <p:cNvPr id="90" name="Google Shape;90;p16"/>
          <p:cNvSpPr txBox="1"/>
          <p:nvPr/>
        </p:nvSpPr>
        <p:spPr>
          <a:xfrm>
            <a:off x="4702225" y="4243225"/>
            <a:ext cx="4441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https://twitter.com/internetarchive/status/1234945972867719169</a:t>
            </a:r>
            <a:r>
              <a:rPr lang="en" sz="1000"/>
              <a:t> 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on Oct. 24, 2022</a:t>
            </a:r>
            <a:endParaRPr sz="1000"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2235" y="1154750"/>
            <a:ext cx="4216989" cy="3149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200" y="1154750"/>
            <a:ext cx="4204800" cy="314954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>
            <a:off x="7659000" y="1347513"/>
            <a:ext cx="1237200" cy="2947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4702225" y="1347525"/>
            <a:ext cx="451500" cy="2947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1060925" y="1581725"/>
            <a:ext cx="2610000" cy="18336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UI Changes are Bigger than Appearance</a:t>
            </a:r>
            <a:endParaRPr/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8375"/>
            <a:ext cx="4752876" cy="30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925" y="1248375"/>
            <a:ext cx="3960230" cy="3040476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/>
        </p:nvSpPr>
        <p:spPr>
          <a:xfrm>
            <a:off x="152400" y="4319600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105" name="Google Shape;105;p17"/>
          <p:cNvSpPr txBox="1"/>
          <p:nvPr/>
        </p:nvSpPr>
        <p:spPr>
          <a:xfrm>
            <a:off x="5060925" y="4319600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106" name="Google Shape;106;p17"/>
          <p:cNvSpPr/>
          <p:nvPr/>
        </p:nvSpPr>
        <p:spPr>
          <a:xfrm>
            <a:off x="311700" y="3141050"/>
            <a:ext cx="1009200" cy="693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3658475" y="2600425"/>
            <a:ext cx="1116900" cy="13095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3658475" y="3986125"/>
            <a:ext cx="1116900" cy="3027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5478450" y="1897375"/>
            <a:ext cx="2231400" cy="215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5478450" y="2661150"/>
            <a:ext cx="2231400" cy="1325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7819000" y="1963950"/>
            <a:ext cx="1116900" cy="1177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/>
          <p:nvPr/>
        </p:nvSpPr>
        <p:spPr>
          <a:xfrm>
            <a:off x="7819000" y="3216150"/>
            <a:ext cx="1116900" cy="770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/>
          <p:cNvSpPr txBox="1"/>
          <p:nvPr/>
        </p:nvSpPr>
        <p:spPr>
          <a:xfrm>
            <a:off x="3206025" y="1136975"/>
            <a:ext cx="2523000" cy="461700"/>
          </a:xfrm>
          <a:prstGeom prst="rect">
            <a:avLst/>
          </a:prstGeom>
          <a:solidFill>
            <a:srgbClr val="EA9999"/>
          </a:solidFill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Dynamically Loaded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Tweets are Now Dynamically Loaded</a:t>
            </a:r>
            <a:endParaRPr/>
          </a:p>
        </p:txBody>
      </p:sp>
      <p:sp>
        <p:nvSpPr>
          <p:cNvPr id="119" name="Google Shape;11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000000"/>
                </a:solidFill>
              </a:rPr>
              <a:t>‹#›</a:t>
            </a:fld>
            <a:endParaRPr>
              <a:solidFill>
                <a:srgbClr val="000000"/>
              </a:solidFill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8375"/>
            <a:ext cx="4752876" cy="304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0925" y="1248375"/>
            <a:ext cx="3960230" cy="304047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152400" y="4319600"/>
            <a:ext cx="482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5"/>
              </a:rPr>
              <a:t>https://web.archive.org/web/20200304075059/https://twitter.com/internetarchive</a:t>
            </a:r>
            <a:r>
              <a:rPr lang="en" sz="1000"/>
              <a:t> </a:t>
            </a:r>
            <a:endParaRPr sz="1000"/>
          </a:p>
        </p:txBody>
      </p:sp>
      <p:sp>
        <p:nvSpPr>
          <p:cNvPr id="123" name="Google Shape;123;p18"/>
          <p:cNvSpPr txBox="1"/>
          <p:nvPr/>
        </p:nvSpPr>
        <p:spPr>
          <a:xfrm>
            <a:off x="5060925" y="4319600"/>
            <a:ext cx="337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6"/>
              </a:rPr>
              <a:t>https://twitter.com/internetarchive</a:t>
            </a:r>
            <a:r>
              <a:rPr lang="en" sz="1000"/>
              <a:t> on Oct. 20, 2022</a:t>
            </a:r>
            <a:endParaRPr sz="1000"/>
          </a:p>
        </p:txBody>
      </p:sp>
      <p:sp>
        <p:nvSpPr>
          <p:cNvPr id="124" name="Google Shape;124;p18"/>
          <p:cNvSpPr/>
          <p:nvPr/>
        </p:nvSpPr>
        <p:spPr>
          <a:xfrm>
            <a:off x="311700" y="3141050"/>
            <a:ext cx="1009200" cy="6930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3658475" y="2600425"/>
            <a:ext cx="1116900" cy="13095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/>
          <p:nvPr/>
        </p:nvSpPr>
        <p:spPr>
          <a:xfrm>
            <a:off x="3658475" y="3986125"/>
            <a:ext cx="1116900" cy="3027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5478450" y="1897375"/>
            <a:ext cx="2231400" cy="215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5478450" y="2661150"/>
            <a:ext cx="2231400" cy="1325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7819000" y="1963950"/>
            <a:ext cx="1116900" cy="1177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7819000" y="3216150"/>
            <a:ext cx="1116900" cy="7701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8"/>
          <p:cNvSpPr/>
          <p:nvPr/>
        </p:nvSpPr>
        <p:spPr>
          <a:xfrm>
            <a:off x="1413150" y="2106083"/>
            <a:ext cx="2231400" cy="2182800"/>
          </a:xfrm>
          <a:prstGeom prst="rect">
            <a:avLst/>
          </a:prstGeom>
          <a:noFill/>
          <a:ln cap="flat" cmpd="sng" w="28575">
            <a:solidFill>
              <a:srgbClr val="74B6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/>
        </p:nvSpPr>
        <p:spPr>
          <a:xfrm>
            <a:off x="250350" y="1017725"/>
            <a:ext cx="1723200" cy="738900"/>
          </a:xfrm>
          <a:prstGeom prst="rect">
            <a:avLst/>
          </a:prstGeom>
          <a:solidFill>
            <a:srgbClr val="B9D8AB"/>
          </a:solidFill>
          <a:ln cap="flat" cmpd="sng" w="28575">
            <a:solidFill>
              <a:srgbClr val="74B65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Included in the root HTML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311700" y="2093850"/>
            <a:ext cx="85206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Twitter mementos be used to accurately replay tweets from @realDonaldTrump’s deleted account?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Twitter Mementos do not always match the live Web</a:t>
            </a:r>
            <a:endParaRPr/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2599750" y="1524000"/>
            <a:ext cx="3406500" cy="941100"/>
          </a:xfrm>
          <a:prstGeom prst="roundRect">
            <a:avLst>
              <a:gd fmla="val 16667" name="adj"/>
            </a:avLst>
          </a:prstGeom>
          <a:solidFill>
            <a:srgbClr val="A2C4C9"/>
          </a:solidFill>
          <a:ln cap="flat" cmpd="sng" w="28575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Old UI vs New UI Mementos</a:t>
            </a:r>
            <a:endParaRPr sz="1800"/>
          </a:p>
        </p:txBody>
      </p:sp>
      <p:sp>
        <p:nvSpPr>
          <p:cNvPr id="146" name="Google Shape;146;p20"/>
          <p:cNvSpPr/>
          <p:nvPr/>
        </p:nvSpPr>
        <p:spPr>
          <a:xfrm>
            <a:off x="5906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Labels</a:t>
            </a:r>
            <a:endParaRPr sz="1800"/>
          </a:p>
        </p:txBody>
      </p:sp>
      <p:sp>
        <p:nvSpPr>
          <p:cNvPr id="147" name="Google Shape;147;p20"/>
          <p:cNvSpPr/>
          <p:nvPr/>
        </p:nvSpPr>
        <p:spPr>
          <a:xfrm>
            <a:off x="5146900" y="3093613"/>
            <a:ext cx="3406500" cy="941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2857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Temporal Violations</a:t>
            </a:r>
            <a:endParaRPr sz="1800"/>
          </a:p>
        </p:txBody>
      </p:sp>
      <p:cxnSp>
        <p:nvCxnSpPr>
          <p:cNvPr id="148" name="Google Shape;148;p20"/>
          <p:cNvCxnSpPr>
            <a:stCxn id="145" idx="2"/>
            <a:endCxn id="146" idx="0"/>
          </p:cNvCxnSpPr>
          <p:nvPr/>
        </p:nvCxnSpPr>
        <p:spPr>
          <a:xfrm flipH="1">
            <a:off x="2293900" y="2465100"/>
            <a:ext cx="20091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20"/>
          <p:cNvCxnSpPr>
            <a:stCxn id="145" idx="2"/>
            <a:endCxn id="147" idx="0"/>
          </p:cNvCxnSpPr>
          <p:nvPr/>
        </p:nvCxnSpPr>
        <p:spPr>
          <a:xfrm>
            <a:off x="4303000" y="2465100"/>
            <a:ext cx="2547300" cy="628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/>
          <p:nvPr>
            <p:ph type="title"/>
          </p:nvPr>
        </p:nvSpPr>
        <p:spPr>
          <a:xfrm>
            <a:off x="155850" y="445025"/>
            <a:ext cx="883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93.3% of @realDonaldTrump URI-Ms are Old UI Mementos</a:t>
            </a:r>
            <a:endParaRPr/>
          </a:p>
        </p:txBody>
      </p:sp>
      <p:sp>
        <p:nvSpPr>
          <p:cNvPr id="155" name="Google Shape;15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1813950" y="1187325"/>
            <a:ext cx="5516100" cy="4617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8,709 </a:t>
            </a:r>
            <a:r>
              <a:rPr lang="en" sz="1800"/>
              <a:t>unique</a:t>
            </a:r>
            <a:r>
              <a:rPr lang="en" sz="1800"/>
              <a:t> tweets from May 1, 2020 - Jan 8, 2021</a:t>
            </a:r>
            <a:endParaRPr sz="1800"/>
          </a:p>
        </p:txBody>
      </p:sp>
      <p:sp>
        <p:nvSpPr>
          <p:cNvPr id="157" name="Google Shape;157;p21"/>
          <p:cNvSpPr txBox="1"/>
          <p:nvPr/>
        </p:nvSpPr>
        <p:spPr>
          <a:xfrm>
            <a:off x="2988450" y="2123450"/>
            <a:ext cx="3167100" cy="461700"/>
          </a:xfrm>
          <a:prstGeom prst="rect">
            <a:avLst/>
          </a:prstGeom>
          <a:solidFill>
            <a:srgbClr val="A2C4C9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</a:t>
            </a:r>
            <a:r>
              <a:rPr lang="en" sz="1800"/>
              <a:t>,517,024</a:t>
            </a:r>
            <a:r>
              <a:rPr lang="en" sz="1800"/>
              <a:t> ‘200 OK’ URI-Ms</a:t>
            </a:r>
            <a:endParaRPr sz="1800"/>
          </a:p>
        </p:txBody>
      </p:sp>
      <p:sp>
        <p:nvSpPr>
          <p:cNvPr id="158" name="Google Shape;158;p21"/>
          <p:cNvSpPr txBox="1"/>
          <p:nvPr/>
        </p:nvSpPr>
        <p:spPr>
          <a:xfrm>
            <a:off x="934413" y="3059563"/>
            <a:ext cx="3167100" cy="461700"/>
          </a:xfrm>
          <a:prstGeom prst="rect">
            <a:avLst/>
          </a:prstGeom>
          <a:solidFill>
            <a:srgbClr val="76A5AF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64</a:t>
            </a:r>
            <a:r>
              <a:rPr lang="en" sz="1800"/>
              <a:t>,364</a:t>
            </a:r>
            <a:r>
              <a:rPr lang="en" sz="1800"/>
              <a:t> account</a:t>
            </a:r>
            <a:r>
              <a:rPr lang="en" sz="1800"/>
              <a:t> URI-Ms</a:t>
            </a:r>
            <a:endParaRPr sz="1800"/>
          </a:p>
        </p:txBody>
      </p:sp>
      <p:sp>
        <p:nvSpPr>
          <p:cNvPr id="159" name="Google Shape;159;p21"/>
          <p:cNvSpPr txBox="1"/>
          <p:nvPr/>
        </p:nvSpPr>
        <p:spPr>
          <a:xfrm>
            <a:off x="5042488" y="3059563"/>
            <a:ext cx="3167100" cy="461700"/>
          </a:xfrm>
          <a:prstGeom prst="rect">
            <a:avLst/>
          </a:prstGeom>
          <a:solidFill>
            <a:srgbClr val="76A5AF"/>
          </a:solidFill>
          <a:ln cap="flat" cmpd="sng" w="19050">
            <a:solidFill>
              <a:srgbClr val="45818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1,259,999</a:t>
            </a:r>
            <a:r>
              <a:rPr lang="en" sz="1800"/>
              <a:t> tweet URI-Ms</a:t>
            </a:r>
            <a:endParaRPr sz="1800"/>
          </a:p>
        </p:txBody>
      </p:sp>
      <p:sp>
        <p:nvSpPr>
          <p:cNvPr id="160" name="Google Shape;160;p21"/>
          <p:cNvSpPr txBox="1"/>
          <p:nvPr/>
        </p:nvSpPr>
        <p:spPr>
          <a:xfrm>
            <a:off x="637550" y="3995675"/>
            <a:ext cx="1804200" cy="461700"/>
          </a:xfrm>
          <a:prstGeom prst="rect">
            <a:avLst/>
          </a:prstGeom>
          <a:solidFill>
            <a:srgbClr val="93C47D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3,615 new UI</a:t>
            </a:r>
            <a:endParaRPr sz="1800"/>
          </a:p>
        </p:txBody>
      </p:sp>
      <p:sp>
        <p:nvSpPr>
          <p:cNvPr id="161" name="Google Shape;161;p21"/>
          <p:cNvSpPr txBox="1"/>
          <p:nvPr/>
        </p:nvSpPr>
        <p:spPr>
          <a:xfrm>
            <a:off x="2517950" y="3995675"/>
            <a:ext cx="1804200" cy="461700"/>
          </a:xfrm>
          <a:prstGeom prst="rect">
            <a:avLst/>
          </a:prstGeom>
          <a:solidFill>
            <a:srgbClr val="6D9EEB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60,749</a:t>
            </a:r>
            <a:r>
              <a:rPr lang="en" sz="1800"/>
              <a:t> old UI</a:t>
            </a:r>
            <a:endParaRPr sz="1800"/>
          </a:p>
        </p:txBody>
      </p:sp>
      <p:sp>
        <p:nvSpPr>
          <p:cNvPr id="162" name="Google Shape;162;p21"/>
          <p:cNvSpPr txBox="1"/>
          <p:nvPr/>
        </p:nvSpPr>
        <p:spPr>
          <a:xfrm>
            <a:off x="4649775" y="3995675"/>
            <a:ext cx="1804200" cy="461700"/>
          </a:xfrm>
          <a:prstGeom prst="rect">
            <a:avLst/>
          </a:prstGeom>
          <a:solidFill>
            <a:srgbClr val="93C47D"/>
          </a:solidFill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84,782</a:t>
            </a:r>
            <a:r>
              <a:rPr lang="en" sz="1800"/>
              <a:t> new UI</a:t>
            </a:r>
            <a:endParaRPr sz="1800"/>
          </a:p>
        </p:txBody>
      </p:sp>
      <p:sp>
        <p:nvSpPr>
          <p:cNvPr id="163" name="Google Shape;163;p21"/>
          <p:cNvSpPr txBox="1"/>
          <p:nvPr/>
        </p:nvSpPr>
        <p:spPr>
          <a:xfrm>
            <a:off x="6530175" y="3995675"/>
            <a:ext cx="2148300" cy="461700"/>
          </a:xfrm>
          <a:prstGeom prst="rect">
            <a:avLst/>
          </a:prstGeom>
          <a:solidFill>
            <a:srgbClr val="6D9EEB"/>
          </a:solidFill>
          <a:ln cap="flat" cmpd="sng" w="19050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1,175,217</a:t>
            </a:r>
            <a:r>
              <a:rPr lang="en" sz="1800"/>
              <a:t> old UI</a:t>
            </a:r>
            <a:endParaRPr sz="1800"/>
          </a:p>
        </p:txBody>
      </p:sp>
      <p:cxnSp>
        <p:nvCxnSpPr>
          <p:cNvPr id="164" name="Google Shape;164;p21"/>
          <p:cNvCxnSpPr>
            <a:stCxn id="156" idx="2"/>
            <a:endCxn id="157" idx="0"/>
          </p:cNvCxnSpPr>
          <p:nvPr/>
        </p:nvCxnSpPr>
        <p:spPr>
          <a:xfrm>
            <a:off x="4572000" y="1649025"/>
            <a:ext cx="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5" name="Google Shape;165;p21"/>
          <p:cNvCxnSpPr>
            <a:stCxn id="157" idx="2"/>
            <a:endCxn id="158" idx="0"/>
          </p:cNvCxnSpPr>
          <p:nvPr/>
        </p:nvCxnSpPr>
        <p:spPr>
          <a:xfrm flipH="1">
            <a:off x="2517900" y="2585150"/>
            <a:ext cx="2054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6" name="Google Shape;166;p21"/>
          <p:cNvCxnSpPr>
            <a:stCxn id="157" idx="2"/>
            <a:endCxn id="159" idx="0"/>
          </p:cNvCxnSpPr>
          <p:nvPr/>
        </p:nvCxnSpPr>
        <p:spPr>
          <a:xfrm>
            <a:off x="4572000" y="2585150"/>
            <a:ext cx="2054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7" name="Google Shape;167;p21"/>
          <p:cNvCxnSpPr>
            <a:stCxn id="158" idx="2"/>
            <a:endCxn id="160" idx="0"/>
          </p:cNvCxnSpPr>
          <p:nvPr/>
        </p:nvCxnSpPr>
        <p:spPr>
          <a:xfrm flipH="1">
            <a:off x="1539663" y="3521263"/>
            <a:ext cx="978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8" name="Google Shape;168;p21"/>
          <p:cNvCxnSpPr>
            <a:stCxn id="158" idx="2"/>
            <a:endCxn id="161" idx="0"/>
          </p:cNvCxnSpPr>
          <p:nvPr/>
        </p:nvCxnSpPr>
        <p:spPr>
          <a:xfrm>
            <a:off x="2517963" y="3521263"/>
            <a:ext cx="9021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69" name="Google Shape;169;p21"/>
          <p:cNvCxnSpPr>
            <a:stCxn id="159" idx="2"/>
            <a:endCxn id="162" idx="0"/>
          </p:cNvCxnSpPr>
          <p:nvPr/>
        </p:nvCxnSpPr>
        <p:spPr>
          <a:xfrm flipH="1">
            <a:off x="5551738" y="3521263"/>
            <a:ext cx="1074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0" name="Google Shape;170;p21"/>
          <p:cNvCxnSpPr>
            <a:stCxn id="159" idx="2"/>
            <a:endCxn id="163" idx="0"/>
          </p:cNvCxnSpPr>
          <p:nvPr/>
        </p:nvCxnSpPr>
        <p:spPr>
          <a:xfrm>
            <a:off x="6626038" y="3521263"/>
            <a:ext cx="978300" cy="4743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